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3" r:id="rId8"/>
    <p:sldId id="334" r:id="rId9"/>
    <p:sldId id="298" r:id="rId10"/>
    <p:sldId id="335" r:id="rId11"/>
    <p:sldId id="336" r:id="rId12"/>
    <p:sldId id="337" r:id="rId13"/>
    <p:sldId id="302" r:id="rId14"/>
    <p:sldId id="264" r:id="rId15"/>
    <p:sldId id="266" r:id="rId16"/>
    <p:sldId id="265" r:id="rId17"/>
    <p:sldId id="338" r:id="rId18"/>
    <p:sldId id="339" r:id="rId19"/>
    <p:sldId id="293" r:id="rId20"/>
    <p:sldId id="277" r:id="rId21"/>
    <p:sldId id="284"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294" r:id="rId39"/>
    <p:sldId id="356" r:id="rId40"/>
    <p:sldId id="357" r:id="rId41"/>
    <p:sldId id="358" r:id="rId42"/>
    <p:sldId id="321" r:id="rId43"/>
    <p:sldId id="360" r:id="rId44"/>
    <p:sldId id="323" r:id="rId45"/>
    <p:sldId id="361" r:id="rId46"/>
    <p:sldId id="288" r:id="rId47"/>
    <p:sldId id="289" r:id="rId48"/>
    <p:sldId id="320" r:id="rId49"/>
    <p:sldId id="362"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39802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711010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00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422754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27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11804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576295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25892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1/22/2025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077094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1/22/2025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3270193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90388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079655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255227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708777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64707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2832707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1/22/2025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‹Nº›</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152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github.com/CristianAC95/-Ciencia-de-datos-aplicada-Capstone/blob/main/labs-jupyter-spacex-Data%20wrangling.ipynb"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hyperlink" Target="https://github.com/CristianAC95/-Ciencia-de-datos-aplicada-Capstone/blob/main/edadataviz.ipynb"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ristianAC95/-Ciencia-de-datos-aplicada-Capstone/blob/main/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ristianAC95/-Ciencia-de-datos-aplicada-Capstone/blob/fcca1242dafc234b7467ea4db33164ad598bc674/app.py" TargetMode="Externa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ristianAC95/-Ciencia-de-datos-aplicada-Capstone/blob/main/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4.pn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CristianAC95/-Ciencia-de-datos-aplicada-Capstone/blob/main/jupyter-labs-spacex-data-collection-api.ipynb"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ristianAC95/-Ciencia-de-datos-aplicada-Capstone/blob/main/jupyter-labs-webscraping.ipynb" TargetMode="External"/><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Cristián Ayala</a:t>
            </a:r>
          </a:p>
          <a:p>
            <a:r>
              <a:rPr lang="en-US" dirty="0">
                <a:solidFill>
                  <a:schemeClr val="bg2"/>
                </a:solidFill>
                <a:latin typeface="Abadi" panose="020B0604020104020204" pitchFamily="34" charset="0"/>
                <a:ea typeface="SF Pro" pitchFamily="2" charset="0"/>
                <a:cs typeface="SF Pro" pitchFamily="2" charset="0"/>
              </a:rPr>
              <a:t>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296955" y="6335805"/>
            <a:ext cx="1312025" cy="365125"/>
          </a:xfrm>
        </p:spPr>
        <p:txBody>
          <a:bodyPr/>
          <a:lstStyle/>
          <a:p>
            <a:fld id="{5075537C-CA84-1446-933C-8E9D027F9201}" type="slidenum">
              <a:rPr lang="en-US" sz="1200" smtClean="0"/>
              <a:t>10</a:t>
            </a:fld>
            <a:endParaRPr lang="en-US" sz="1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2">
            <a:extLst>
              <a:ext uri="{FF2B5EF4-FFF2-40B4-BE49-F238E27FC236}">
                <a16:creationId xmlns:a16="http://schemas.microsoft.com/office/drawing/2014/main" id="{1DAF8789-FFA6-404F-9524-F53128BFF207}"/>
              </a:ext>
            </a:extLst>
          </p:cNvPr>
          <p:cNvPicPr>
            <a:picLocks noChangeAspect="1"/>
          </p:cNvPicPr>
          <p:nvPr/>
        </p:nvPicPr>
        <p:blipFill>
          <a:blip r:embed="rId4"/>
          <a:stretch>
            <a:fillRect/>
          </a:stretch>
        </p:blipFill>
        <p:spPr>
          <a:xfrm>
            <a:off x="770010" y="1818464"/>
            <a:ext cx="4830261" cy="3986526"/>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3773E0C9-1CC5-4A1F-8C7F-BB1F0A080D36}"/>
              </a:ext>
            </a:extLst>
          </p:cNvPr>
          <p:cNvSpPr txBox="1"/>
          <p:nvPr/>
        </p:nvSpPr>
        <p:spPr>
          <a:xfrm>
            <a:off x="5887779" y="1807831"/>
            <a:ext cx="5721201" cy="4678204"/>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chemeClr val="accent3">
                    <a:lumMod val="25000"/>
                  </a:schemeClr>
                </a:solidFill>
                <a:latin typeface="Abadi" panose="020B0604020104020204" pitchFamily="34" charset="0"/>
              </a:rPr>
              <a:t>We performed exploratory data analysis and determined the training labels.</a:t>
            </a:r>
          </a:p>
          <a:p>
            <a:pPr marL="285750" indent="-285750" algn="just">
              <a:buFont typeface="Arial" panose="020B0604020202020204" pitchFamily="34" charset="0"/>
              <a:buChar char="•"/>
            </a:pPr>
            <a:r>
              <a:rPr lang="en-US" sz="2000" dirty="0">
                <a:solidFill>
                  <a:schemeClr val="accent3">
                    <a:lumMod val="25000"/>
                  </a:schemeClr>
                </a:solidFill>
                <a:latin typeface="Abadi" panose="020B0604020104020204" pitchFamily="34" charset="0"/>
              </a:rPr>
              <a:t>We calculated the number of launches at each site, and the number and occurrence of each orbits.</a:t>
            </a:r>
          </a:p>
          <a:p>
            <a:pPr marL="285750" indent="-285750" algn="just">
              <a:buFont typeface="Arial" panose="020B0604020202020204" pitchFamily="34" charset="0"/>
              <a:buChar char="•"/>
            </a:pPr>
            <a:r>
              <a:rPr lang="en-US" sz="2000" dirty="0">
                <a:solidFill>
                  <a:schemeClr val="accent3">
                    <a:lumMod val="25000"/>
                  </a:schemeClr>
                </a:solidFill>
                <a:latin typeface="Abadi" panose="020B0604020104020204" pitchFamily="34" charset="0"/>
              </a:rPr>
              <a:t>We created landing outcome label from outcome column and exported the results to csv.</a:t>
            </a:r>
          </a:p>
          <a:p>
            <a:pPr marL="285750" indent="-285750" algn="just">
              <a:buFont typeface="Arial" panose="020B0604020202020204" pitchFamily="34" charset="0"/>
              <a:buChar char="•"/>
            </a:pPr>
            <a:endParaRPr lang="en-US" sz="2000" dirty="0">
              <a:solidFill>
                <a:schemeClr val="accent3">
                  <a:lumMod val="25000"/>
                </a:schemeClr>
              </a:solidFill>
              <a:latin typeface="Abadi" panose="020B0604020104020204" pitchFamily="34" charset="0"/>
            </a:endParaRPr>
          </a:p>
          <a:p>
            <a:pPr marL="285750" indent="-285750" algn="just">
              <a:buFont typeface="Arial" panose="020B0604020202020204" pitchFamily="34" charset="0"/>
              <a:buChar char="•"/>
            </a:pPr>
            <a:r>
              <a:rPr lang="en-US" sz="2000" dirty="0">
                <a:solidFill>
                  <a:schemeClr val="accent3">
                    <a:lumMod val="25000"/>
                  </a:schemeClr>
                </a:solidFill>
                <a:latin typeface="Abadi" panose="020B0604020104020204" pitchFamily="34" charset="0"/>
              </a:rPr>
              <a:t>The link to the notebook is</a:t>
            </a:r>
          </a:p>
          <a:p>
            <a:pPr marL="285750" indent="-285750" algn="just">
              <a:buFont typeface="Arial" panose="020B0604020202020204" pitchFamily="34" charset="0"/>
              <a:buChar char="•"/>
            </a:pPr>
            <a:endParaRPr lang="en-US" sz="2000" dirty="0">
              <a:solidFill>
                <a:schemeClr val="accent3">
                  <a:lumMod val="25000"/>
                </a:schemeClr>
              </a:solidFill>
              <a:latin typeface="Abadi" panose="020B0604020104020204" pitchFamily="34" charset="0"/>
            </a:endParaRPr>
          </a:p>
          <a:p>
            <a:pPr marL="285750" indent="-285750" algn="just">
              <a:buFont typeface="Arial" panose="020B0604020202020204" pitchFamily="34" charset="0"/>
              <a:buChar char="•"/>
            </a:pPr>
            <a:r>
              <a:rPr lang="en-US" sz="2000" dirty="0">
                <a:solidFill>
                  <a:schemeClr val="accent3">
                    <a:lumMod val="25000"/>
                  </a:schemeClr>
                </a:solidFill>
                <a:latin typeface="Abadi" panose="020B0604020104020204" pitchFamily="34" charset="0"/>
                <a:hlinkClick r:id="rId5"/>
              </a:rPr>
              <a:t>https://github.com/CristianAC95/-Ciencia-de-datos-aplicada-Capstone/blob/main/labs-jupyter-spacex-Data%20wrangling.ipynb</a:t>
            </a:r>
            <a:endParaRPr lang="en-US" sz="2000" dirty="0">
              <a:solidFill>
                <a:schemeClr val="accent3">
                  <a:lumMod val="25000"/>
                </a:schemeClr>
              </a:solidFill>
              <a:latin typeface="Abadi" panose="020B0604020104020204" pitchFamily="34" charset="0"/>
            </a:endParaRPr>
          </a:p>
          <a:p>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145947" y="6359796"/>
            <a:ext cx="1312025" cy="365125"/>
          </a:xfrm>
        </p:spPr>
        <p:txBody>
          <a:bodyPr/>
          <a:lstStyle/>
          <a:p>
            <a:fld id="{5075537C-CA84-1446-933C-8E9D027F9201}" type="slidenum">
              <a:rPr lang="en-US" sz="1200"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EAC0CB26-F42F-471E-88F5-1DE4BC474AD1}"/>
              </a:ext>
            </a:extLst>
          </p:cNvPr>
          <p:cNvSpPr txBox="1">
            <a:spLocks/>
          </p:cNvSpPr>
          <p:nvPr/>
        </p:nvSpPr>
        <p:spPr>
          <a:xfrm>
            <a:off x="734028" y="1786270"/>
            <a:ext cx="4987333" cy="465445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endParaRPr lang="en-US" dirty="0"/>
          </a:p>
        </p:txBody>
      </p:sp>
      <p:pic>
        <p:nvPicPr>
          <p:cNvPr id="7" name="Picture 4">
            <a:extLst>
              <a:ext uri="{FF2B5EF4-FFF2-40B4-BE49-F238E27FC236}">
                <a16:creationId xmlns:a16="http://schemas.microsoft.com/office/drawing/2014/main" id="{4CE94007-955A-48C9-AE94-28623F943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3675503"/>
            <a:ext cx="4987333" cy="2565809"/>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785332E-FC83-4A7D-BB33-18E12F1D7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3794" y="1860698"/>
            <a:ext cx="5394178" cy="2488163"/>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AF8B48FD-8F4A-4655-9D1B-2747AF5E25E4}"/>
              </a:ext>
            </a:extLst>
          </p:cNvPr>
          <p:cNvSpPr txBox="1">
            <a:spLocks/>
          </p:cNvSpPr>
          <p:nvPr/>
        </p:nvSpPr>
        <p:spPr>
          <a:xfrm>
            <a:off x="6027811" y="3944679"/>
            <a:ext cx="5430160" cy="22009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hlinkClick r:id="rId6"/>
              </a:rPr>
              <a:t>https://github.com/CristianAC95/-Ciencia-de-datos-aplicada-Capstone/blob/main/edadataviz.ipynb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109964" y="6319350"/>
            <a:ext cx="1312025" cy="365125"/>
          </a:xfrm>
        </p:spPr>
        <p:txBody>
          <a:bodyPr/>
          <a:lstStyle/>
          <a:p>
            <a:fld id="{5075537C-CA84-1446-933C-8E9D027F9201}" type="slidenum">
              <a:rPr lang="en-US" sz="1200"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uadroTexto 5">
            <a:extLst>
              <a:ext uri="{FF2B5EF4-FFF2-40B4-BE49-F238E27FC236}">
                <a16:creationId xmlns:a16="http://schemas.microsoft.com/office/drawing/2014/main" id="{7173144C-DF24-47A4-B0AE-AA2832B5E07F}"/>
              </a:ext>
            </a:extLst>
          </p:cNvPr>
          <p:cNvSpPr txBox="1"/>
          <p:nvPr/>
        </p:nvSpPr>
        <p:spPr>
          <a:xfrm>
            <a:off x="770011" y="1867680"/>
            <a:ext cx="10515600" cy="4298613"/>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a:rPr>
              <a:t>We loaded the SpaceX dataset into a PostgreSQL database without leaving the </a:t>
            </a:r>
            <a:r>
              <a:rPr lang="en-US" dirty="0" err="1">
                <a:solidFill>
                  <a:schemeClr val="accent3">
                    <a:lumMod val="25000"/>
                  </a:schemeClr>
                </a:solidFill>
                <a:latin typeface="Abadi"/>
              </a:rPr>
              <a:t>jupyter</a:t>
            </a:r>
            <a:r>
              <a:rPr lang="en-US" dirty="0">
                <a:solidFill>
                  <a:schemeClr val="accent3">
                    <a:lumMod val="25000"/>
                  </a:schemeClr>
                </a:solidFill>
                <a:latin typeface="Abadi"/>
              </a:rPr>
              <a:t> notebook.</a:t>
            </a: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dirty="0">
                <a:solidFill>
                  <a:schemeClr val="bg2">
                    <a:lumMod val="50000"/>
                  </a:schemeClr>
                </a:solidFill>
                <a:latin typeface="Abadi"/>
              </a:rPr>
              <a:t>The failed landing outcomes in drone ship, their booster version and launch site names.</a:t>
            </a:r>
            <a:endParaRPr lang="en-US" dirty="0">
              <a:solidFill>
                <a:schemeClr val="accent3">
                  <a:lumMod val="25000"/>
                </a:schemeClr>
              </a:solidFill>
              <a:latin typeface="Abadi"/>
            </a:endParaRP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a:rPr>
              <a:t>The link to the notebook is: </a:t>
            </a: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a:hlinkClick r:id="rId3"/>
              </a:rPr>
              <a:t>https://github.com/CristianAC95/-Ciencia-de-datos-aplicada-Capstone/blob/main/jupyter-labs-eda-sql-coursera_sqllite.ipynb</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10461" y="6319351"/>
            <a:ext cx="1312025" cy="365125"/>
          </a:xfrm>
        </p:spPr>
        <p:txBody>
          <a:bodyPr/>
          <a:lstStyle/>
          <a:p>
            <a:fld id="{5075537C-CA84-1446-933C-8E9D027F9201}" type="slidenum">
              <a:rPr lang="en-US" sz="1200"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874" y="1908793"/>
            <a:ext cx="10515600" cy="441055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422871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71298" y="6319350"/>
            <a:ext cx="1312025" cy="365125"/>
          </a:xfrm>
        </p:spPr>
        <p:txBody>
          <a:bodyPr/>
          <a:lstStyle/>
          <a:p>
            <a:fld id="{5075537C-CA84-1446-933C-8E9D027F9201}" type="slidenum">
              <a:rPr lang="en-US" sz="1200"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10686"/>
            <a:ext cx="9745663" cy="34798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p>
          <a:p>
            <a:r>
              <a:rPr lang="en-US" sz="2200" dirty="0">
                <a:hlinkClick r:id="rId2"/>
              </a:rPr>
              <a:t>https://github.com/CristianAC95/-Ciencia-de-datos-aplicada-Capstone/blob/fcca1242dafc234b7467ea4db33164ad598bc674/app.py</a:t>
            </a:r>
            <a:endParaRPr lang="en-US" sz="22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188043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368290" y="6339423"/>
            <a:ext cx="1312025" cy="365125"/>
          </a:xfrm>
        </p:spPr>
        <p:txBody>
          <a:bodyPr/>
          <a:lstStyle/>
          <a:p>
            <a:fld id="{5075537C-CA84-1446-933C-8E9D027F9201}" type="slidenum">
              <a:rPr lang="en-US" sz="1200"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9B0ECCB3-7A64-4434-B371-6CFFB6540D6C}"/>
              </a:ext>
            </a:extLst>
          </p:cNvPr>
          <p:cNvSpPr txBox="1">
            <a:spLocks/>
          </p:cNvSpPr>
          <p:nvPr/>
        </p:nvSpPr>
        <p:spPr>
          <a:xfrm>
            <a:off x="806574" y="1825625"/>
            <a:ext cx="1044247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a:lnSpc>
                <a:spcPct val="100000"/>
              </a:lnSpc>
              <a:spcBef>
                <a:spcPts val="1400"/>
              </a:spcBef>
            </a:pPr>
            <a:r>
              <a:rPr lang="en-US" sz="2200" dirty="0">
                <a:solidFill>
                  <a:schemeClr val="accent3">
                    <a:lumMod val="25000"/>
                  </a:schemeClr>
                </a:solidFill>
                <a:latin typeface="Abadi"/>
                <a:hlinkClick r:id="rId3"/>
              </a:rPr>
              <a:t>https://github.com/CristianAC95/-Ciencia-de-datos-aplicada-Capstone/blob/main/SpaceX_Machine%20Learning%20Prediction_Part_5.ipynb</a:t>
            </a:r>
            <a:endParaRPr lang="en-US" sz="2200" dirty="0">
              <a:solidFill>
                <a:schemeClr val="accent3">
                  <a:lumMod val="25000"/>
                </a:schemeClr>
              </a:solidFill>
              <a:latin typeface="Abadi"/>
            </a:endParaRPr>
          </a:p>
          <a:p>
            <a:pPr>
              <a:lnSpc>
                <a:spcPct val="100000"/>
              </a:lnSpc>
              <a:spcBef>
                <a:spcPts val="1400"/>
              </a:spcBef>
            </a:pP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36393" y="6319350"/>
            <a:ext cx="1312025" cy="365125"/>
          </a:xfrm>
        </p:spPr>
        <p:txBody>
          <a:bodyPr/>
          <a:lstStyle/>
          <a:p>
            <a:fld id="{5075537C-CA84-1446-933C-8E9D027F9201}" type="slidenum">
              <a:rPr lang="en-US" sz="1200"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73586" y="6377519"/>
            <a:ext cx="1312025" cy="365125"/>
          </a:xfrm>
        </p:spPr>
        <p:txBody>
          <a:bodyPr/>
          <a:lstStyle/>
          <a:p>
            <a:fld id="{5075537C-CA84-1446-933C-8E9D027F9201}" type="slidenum">
              <a:rPr lang="en-US" sz="1200" smtClean="0"/>
              <a:t>18</a:t>
            </a:fld>
            <a:endParaRPr lang="en-US" sz="120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6540" y="742846"/>
            <a:ext cx="10739071"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46540" y="19379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549789" y="1813544"/>
            <a:ext cx="10735822" cy="4301610"/>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448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528676" y="206394"/>
            <a:ext cx="9827436" cy="56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1" y="6345061"/>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19</a:t>
            </a:fld>
            <a:endParaRPr lang="en-US" sz="1200" dirty="0">
              <a:solidFill>
                <a:schemeClr val="bg1"/>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723015" y="2647508"/>
            <a:ext cx="10630786" cy="3569670"/>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rotWithShape="1">
          <a:blip r:embed="rId3"/>
          <a:srcRect b="6781"/>
          <a:stretch/>
        </p:blipFill>
        <p:spPr>
          <a:xfrm>
            <a:off x="528676" y="769771"/>
            <a:ext cx="11392193" cy="1749854"/>
          </a:xfrm>
          <a:prstGeom prst="rect">
            <a:avLst/>
          </a:prstGeom>
        </p:spPr>
      </p:pic>
    </p:spTree>
    <p:extLst>
      <p:ext uri="{BB962C8B-B14F-4D97-AF65-F5344CB8AC3E}">
        <p14:creationId xmlns:p14="http://schemas.microsoft.com/office/powerpoint/2010/main" val="255398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973586" y="6350056"/>
            <a:ext cx="1312025" cy="365125"/>
          </a:xfrm>
        </p:spPr>
        <p:txBody>
          <a:bodyPr anchor="ctr">
            <a:normAutofit/>
          </a:bodyPr>
          <a:lstStyle/>
          <a:p>
            <a:fld id="{5075537C-CA84-1446-933C-8E9D027F9201}" type="slidenum">
              <a:rPr lang="en-US" sz="1200" smtClean="0"/>
              <a:pPr/>
              <a:t>2</a:t>
            </a:fld>
            <a:endParaRPr lang="en-US" sz="120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8" action="ppaction://hlinksldjump"/>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20</a:t>
            </a:fld>
            <a:endParaRPr lang="en-US" sz="1200" dirty="0">
              <a:solidFill>
                <a:schemeClr val="bg1"/>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2350631"/>
            <a:ext cx="4008438" cy="1135737"/>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449" y="2218240"/>
            <a:ext cx="5661339" cy="3377341"/>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897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28768" y="6337211"/>
            <a:ext cx="1312025" cy="365125"/>
          </a:xfrm>
        </p:spPr>
        <p:txBody>
          <a:bodyPr/>
          <a:lstStyle/>
          <a:p>
            <a:fld id="{5075537C-CA84-1446-933C-8E9D027F9201}" type="slidenum">
              <a:rPr lang="en-US" sz="1200"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98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73586" y="6319349"/>
            <a:ext cx="1312025" cy="365125"/>
          </a:xfrm>
        </p:spPr>
        <p:txBody>
          <a:bodyPr/>
          <a:lstStyle/>
          <a:p>
            <a:fld id="{5075537C-CA84-1446-933C-8E9D027F9201}" type="slidenum">
              <a:rPr lang="en-US" sz="1200" smtClean="0"/>
              <a:t>22</a:t>
            </a:fld>
            <a:endParaRPr lang="en-US" sz="12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35472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232" y="1722474"/>
            <a:ext cx="10069158" cy="4596875"/>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4429" y="922976"/>
            <a:ext cx="10687961" cy="38807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043603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128650"/>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1090828"/>
            <a:ext cx="10905066" cy="1317446"/>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23</a:t>
            </a:fld>
            <a:endParaRPr lang="en-US" sz="1200" dirty="0">
              <a:solidFill>
                <a:schemeClr val="bg1"/>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48" y="1520456"/>
            <a:ext cx="10564050" cy="4657060"/>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911653"/>
            <a:ext cx="4194345" cy="1895884"/>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19" y="1911653"/>
            <a:ext cx="6253212" cy="3534424"/>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24</a:t>
            </a:fld>
            <a:endParaRPr lang="en-US" sz="1200" dirty="0">
              <a:solidFill>
                <a:schemeClr val="bg1"/>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175605" y="6326578"/>
            <a:ext cx="1312025" cy="365125"/>
          </a:xfrm>
        </p:spPr>
        <p:txBody>
          <a:bodyPr/>
          <a:lstStyle/>
          <a:p>
            <a:fld id="{5075537C-CA84-1446-933C-8E9D027F9201}" type="slidenum">
              <a:rPr lang="en-US" sz="1200"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26974"/>
            <a:ext cx="10222887" cy="417859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770009" y="1371096"/>
            <a:ext cx="10442473" cy="3434819"/>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385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166273" y="6390208"/>
            <a:ext cx="1312025" cy="365125"/>
          </a:xfrm>
        </p:spPr>
        <p:txBody>
          <a:bodyPr/>
          <a:lstStyle/>
          <a:p>
            <a:fld id="{5075537C-CA84-1446-933C-8E9D027F9201}" type="slidenum">
              <a:rPr lang="en-US" sz="1200"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3784" y="79811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24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770011" y="1708545"/>
            <a:ext cx="10420340" cy="4171259"/>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62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31" y="267760"/>
            <a:ext cx="10704871" cy="827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0" y="1095154"/>
            <a:ext cx="10704871" cy="478465"/>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648930" y="1718207"/>
            <a:ext cx="10704870" cy="4301771"/>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70088" y="6407677"/>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27</a:t>
            </a:fld>
            <a:endParaRPr lang="en-US" sz="1200" dirty="0">
              <a:solidFill>
                <a:schemeClr val="bg1"/>
              </a:solidFill>
              <a:latin typeface="+mn-lt"/>
            </a:endParaRPr>
          </a:p>
        </p:txBody>
      </p:sp>
    </p:spTree>
    <p:extLst>
      <p:ext uri="{BB962C8B-B14F-4D97-AF65-F5344CB8AC3E}">
        <p14:creationId xmlns:p14="http://schemas.microsoft.com/office/powerpoint/2010/main" val="190262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6" y="2044533"/>
            <a:ext cx="4343203" cy="1842721"/>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146464" y="2044533"/>
            <a:ext cx="6253212" cy="3484397"/>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28</a:t>
            </a:fld>
            <a:endParaRPr lang="en-US" sz="1200" dirty="0">
              <a:solidFill>
                <a:schemeClr val="bg1"/>
              </a:solidFill>
              <a:latin typeface="+mn-lt"/>
            </a:endParaRPr>
          </a:p>
        </p:txBody>
      </p:sp>
    </p:spTree>
    <p:extLst>
      <p:ext uri="{BB962C8B-B14F-4D97-AF65-F5344CB8AC3E}">
        <p14:creationId xmlns:p14="http://schemas.microsoft.com/office/powerpoint/2010/main" val="2826731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97484" y="1782981"/>
            <a:ext cx="4119865" cy="379911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29</a:t>
            </a:fld>
            <a:endParaRPr lang="en-US" sz="1200" dirty="0">
              <a:solidFill>
                <a:schemeClr val="bg1"/>
              </a:solidFill>
              <a:latin typeface="+mn-lt"/>
            </a:endParaRPr>
          </a:p>
        </p:txBody>
      </p:sp>
    </p:spTree>
    <p:extLst>
      <p:ext uri="{BB962C8B-B14F-4D97-AF65-F5344CB8AC3E}">
        <p14:creationId xmlns:p14="http://schemas.microsoft.com/office/powerpoint/2010/main" val="254606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28591" y="6332572"/>
            <a:ext cx="2743200" cy="401638"/>
          </a:xfrm>
        </p:spPr>
        <p:txBody>
          <a:bodyPr anchor="ctr">
            <a:normAutofit/>
          </a:bodyPr>
          <a:lstStyle/>
          <a:p>
            <a:pPr>
              <a:spcAft>
                <a:spcPts val="600"/>
              </a:spcAft>
            </a:pPr>
            <a:fld id="{5075537C-CA84-1446-933C-8E9D027F9201}" type="slidenum">
              <a:rPr lang="en-US" sz="1200" smtClean="0"/>
              <a:pPr>
                <a:spcAft>
                  <a:spcPts val="600"/>
                </a:spcAft>
              </a:pPr>
              <a:t>3</a:t>
            </a:fld>
            <a:endParaRPr lang="en-US" sz="120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3830" y="1428131"/>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289040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6" y="96272"/>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30</a:t>
            </a:fld>
            <a:endParaRPr lang="en-US" sz="1200" dirty="0">
              <a:solidFill>
                <a:schemeClr val="bg1"/>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0870" y="976828"/>
            <a:ext cx="10905066"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87190"/>
            <a:ext cx="10692470" cy="4711591"/>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62366" y="-172127"/>
            <a:ext cx="7526722"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964747"/>
            <a:ext cx="10491434"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1015088" y="1620748"/>
            <a:ext cx="10185990" cy="4535503"/>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91354"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31</a:t>
            </a:fld>
            <a:endParaRPr lang="en-US" sz="1000" dirty="0">
              <a:solidFill>
                <a:schemeClr val="bg1"/>
              </a:solidFill>
              <a:latin typeface="+mn-lt"/>
            </a:endParaRPr>
          </a:p>
        </p:txBody>
      </p:sp>
    </p:spTree>
    <p:extLst>
      <p:ext uri="{BB962C8B-B14F-4D97-AF65-F5344CB8AC3E}">
        <p14:creationId xmlns:p14="http://schemas.microsoft.com/office/powerpoint/2010/main" val="1789880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19435" y="6308717"/>
            <a:ext cx="1312025" cy="365125"/>
          </a:xfrm>
        </p:spPr>
        <p:txBody>
          <a:bodyPr/>
          <a:lstStyle/>
          <a:p>
            <a:fld id="{5075537C-CA84-1446-933C-8E9D027F9201}" type="slidenum">
              <a:rPr lang="en-US" sz="1200"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770011" y="3075335"/>
            <a:ext cx="10515600" cy="3101628"/>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788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1513" y="1811590"/>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33</a:t>
            </a:fld>
            <a:endParaRPr lang="en-US" sz="1200" dirty="0">
              <a:solidFill>
                <a:schemeClr val="bg1"/>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855833"/>
            <a:ext cx="6124575" cy="4102154"/>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51332" y="6319350"/>
            <a:ext cx="1312025" cy="365125"/>
          </a:xfrm>
        </p:spPr>
        <p:txBody>
          <a:bodyPr/>
          <a:lstStyle/>
          <a:p>
            <a:fld id="{5075537C-CA84-1446-933C-8E9D027F9201}" type="slidenum">
              <a:rPr lang="en-US" sz="1200" smtClean="0"/>
              <a:t>35</a:t>
            </a:fld>
            <a:endParaRPr lang="en-US" dirty="0"/>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856369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36393" y="6319350"/>
            <a:ext cx="1312025" cy="365125"/>
          </a:xfrm>
        </p:spPr>
        <p:txBody>
          <a:bodyPr/>
          <a:lstStyle/>
          <a:p>
            <a:fld id="{5075537C-CA84-1446-933C-8E9D027F9201}" type="slidenum">
              <a:rPr lang="en-US" sz="1200" smtClean="0"/>
              <a:t>36</a:t>
            </a:fld>
            <a:endParaRPr lang="en-US" dirty="0"/>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60068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8292" y="6358525"/>
            <a:ext cx="1231830" cy="365125"/>
          </a:xfrm>
        </p:spPr>
        <p:txBody>
          <a:bodyPr/>
          <a:lstStyle/>
          <a:p>
            <a:fld id="{5075537C-CA84-1446-933C-8E9D027F9201}" type="slidenum">
              <a:rPr lang="en-US" sz="1200" smtClean="0"/>
              <a:t>37</a:t>
            </a:fld>
            <a:endParaRPr lang="en-US" dirty="0"/>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1" y="1087699"/>
            <a:ext cx="10515600" cy="5064893"/>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828691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103586" y="1242622"/>
            <a:ext cx="10081865" cy="4887639"/>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367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39</a:t>
            </a:fld>
            <a:endParaRPr lang="en-US" sz="1200" dirty="0">
              <a:solidFill>
                <a:schemeClr val="bg1"/>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151855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46157" y="6319350"/>
            <a:ext cx="1312025" cy="365125"/>
          </a:xfrm>
        </p:spPr>
        <p:txBody>
          <a:bodyPr anchor="ctr">
            <a:normAutofit/>
          </a:bodyPr>
          <a:lstStyle/>
          <a:p>
            <a:pPr>
              <a:spcAft>
                <a:spcPts val="600"/>
              </a:spcAft>
            </a:pPr>
            <a:fld id="{5075537C-CA84-1446-933C-8E9D027F9201}" type="slidenum">
              <a:rPr lang="en-US" sz="1200" smtClean="0"/>
              <a:pPr>
                <a:spcAft>
                  <a:spcPts val="600"/>
                </a:spcAft>
              </a:pPr>
              <a:t>4</a:t>
            </a:fld>
            <a:endParaRPr lang="en-US" sz="120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2351"/>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129487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103587" y="1242623"/>
            <a:ext cx="10135028" cy="4887640"/>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367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40</a:t>
            </a:fld>
            <a:endParaRPr lang="en-US" sz="1200" dirty="0">
              <a:solidFill>
                <a:schemeClr val="bg1"/>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1446028"/>
            <a:ext cx="10515600" cy="4541586"/>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44516" y="6384347"/>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solidFill>
                <a:latin typeface="+mn-lt"/>
              </a:rPr>
              <a:pPr>
                <a:spcAft>
                  <a:spcPts val="600"/>
                </a:spcAft>
              </a:pPr>
              <a:t>41</a:t>
            </a:fld>
            <a:endParaRPr lang="en-US" sz="1200" dirty="0">
              <a:solidFill>
                <a:schemeClr val="bg1"/>
              </a:solidFill>
              <a:latin typeface="+mn-lt"/>
            </a:endParaRPr>
          </a:p>
        </p:txBody>
      </p:sp>
    </p:spTree>
    <p:extLst>
      <p:ext uri="{BB962C8B-B14F-4D97-AF65-F5344CB8AC3E}">
        <p14:creationId xmlns:p14="http://schemas.microsoft.com/office/powerpoint/2010/main" val="2637541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376894" y="193417"/>
            <a:ext cx="9107348" cy="52782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6894" y="817146"/>
            <a:ext cx="10808557" cy="634058"/>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13588" y="1347928"/>
            <a:ext cx="11164824" cy="4563774"/>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935212" y="6324119"/>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43</a:t>
            </a:fld>
            <a:endParaRPr lang="en-US" sz="1200" dirty="0">
              <a:solidFill>
                <a:schemeClr val="bg1"/>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03195" y="6319350"/>
            <a:ext cx="1312025" cy="365125"/>
          </a:xfrm>
        </p:spPr>
        <p:txBody>
          <a:bodyPr/>
          <a:lstStyle/>
          <a:p>
            <a:fld id="{5075537C-CA84-1446-933C-8E9D027F9201}" type="slidenum">
              <a:rPr lang="en-US" sz="1200"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97730"/>
            <a:ext cx="3557440"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4862985" y="1893423"/>
            <a:ext cx="6269303" cy="4159936"/>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39400" y="6319350"/>
            <a:ext cx="1312025" cy="365125"/>
          </a:xfrm>
        </p:spPr>
        <p:txBody>
          <a:bodyPr/>
          <a:lstStyle/>
          <a:p>
            <a:fld id="{5075537C-CA84-1446-933C-8E9D027F9201}" type="slidenum">
              <a:rPr lang="en-US" sz="1200"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213132"/>
            <a:ext cx="10515600" cy="3624143"/>
          </a:xfrm>
          <a:prstGeom prst="rect">
            <a:avLst/>
          </a:prstGeom>
        </p:spPr>
        <p:txBody>
          <a:bodyPr>
            <a:normAutofit/>
          </a:bodyPr>
          <a:lstStyle/>
          <a:p>
            <a:pPr marL="0" indent="0">
              <a:lnSpc>
                <a:spcPct val="100000"/>
              </a:lnSpc>
              <a:spcBef>
                <a:spcPts val="1400"/>
              </a:spcBef>
              <a:buNone/>
            </a:pPr>
            <a:r>
              <a:rPr lang="en-US" sz="2200" dirty="0">
                <a:solidFill>
                  <a:schemeClr val="tx1"/>
                </a:solidFill>
                <a:latin typeface="Abadi" panose="020B0604020104020204" pitchFamily="34" charset="0"/>
              </a:rPr>
              <a:t>We can conclude that:</a:t>
            </a:r>
          </a:p>
          <a:p>
            <a:pPr>
              <a:lnSpc>
                <a:spcPct val="100000"/>
              </a:lnSpc>
              <a:spcBef>
                <a:spcPts val="1400"/>
              </a:spcBef>
              <a:buFont typeface="Arial" panose="020B0604020202020204" pitchFamily="34" charset="0"/>
              <a:buChar char="•"/>
            </a:pPr>
            <a:r>
              <a:rPr lang="en-US" sz="2200" dirty="0">
                <a:solidFill>
                  <a:schemeClr val="tx1"/>
                </a:solidFill>
                <a:latin typeface="Abadi" panose="020B0604020104020204" pitchFamily="34" charset="0"/>
              </a:rPr>
              <a:t>The larger the flight amount at a launch site, the greater the success rate at a launch site.</a:t>
            </a:r>
          </a:p>
          <a:p>
            <a:pPr>
              <a:lnSpc>
                <a:spcPct val="100000"/>
              </a:lnSpc>
              <a:spcBef>
                <a:spcPts val="1400"/>
              </a:spcBef>
              <a:buFont typeface="Arial" panose="020B0604020202020204" pitchFamily="34" charset="0"/>
              <a:buChar char="•"/>
            </a:pPr>
            <a:r>
              <a:rPr lang="en-US" sz="2200" dirty="0">
                <a:solidFill>
                  <a:schemeClr val="tx1"/>
                </a:solidFill>
                <a:latin typeface="Abadi" panose="020B0604020104020204" pitchFamily="34" charset="0"/>
              </a:rPr>
              <a:t>Launch success rate started to increase in 2013 till 2020.</a:t>
            </a:r>
          </a:p>
          <a:p>
            <a:pPr>
              <a:lnSpc>
                <a:spcPct val="100000"/>
              </a:lnSpc>
              <a:spcBef>
                <a:spcPts val="1400"/>
              </a:spcBef>
              <a:buFont typeface="Arial" panose="020B0604020202020204" pitchFamily="34" charset="0"/>
              <a:buChar char="•"/>
            </a:pPr>
            <a:r>
              <a:rPr lang="en-US" sz="2200" dirty="0">
                <a:solidFill>
                  <a:schemeClr val="tx1"/>
                </a:solidFill>
                <a:latin typeface="Abadi" panose="020B0604020104020204" pitchFamily="34" charset="0"/>
              </a:rPr>
              <a:t>Orbits ES-L1, GEO, HEO, SSO, VLEO had the most success rate.</a:t>
            </a:r>
          </a:p>
          <a:p>
            <a:pPr>
              <a:lnSpc>
                <a:spcPct val="100000"/>
              </a:lnSpc>
              <a:spcBef>
                <a:spcPts val="1400"/>
              </a:spcBef>
              <a:buFont typeface="Arial" panose="020B0604020202020204" pitchFamily="34" charset="0"/>
              <a:buChar char="•"/>
            </a:pPr>
            <a:r>
              <a:rPr lang="en-US" sz="2200" dirty="0">
                <a:solidFill>
                  <a:schemeClr val="tx1"/>
                </a:solidFill>
                <a:latin typeface="Abadi" panose="020B0604020104020204" pitchFamily="34" charset="0"/>
              </a:rPr>
              <a:t>KSC LC-39A had the most successful launches of any sites.</a:t>
            </a:r>
          </a:p>
          <a:p>
            <a:pPr>
              <a:lnSpc>
                <a:spcPct val="100000"/>
              </a:lnSpc>
              <a:spcBef>
                <a:spcPts val="1400"/>
              </a:spcBef>
              <a:buFont typeface="Arial" panose="020B0604020202020204" pitchFamily="34" charset="0"/>
              <a:buChar char="•"/>
            </a:pPr>
            <a:r>
              <a:rPr lang="en-US" sz="2200" dirty="0">
                <a:solidFill>
                  <a:schemeClr val="tx1"/>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808179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973586" y="6319350"/>
            <a:ext cx="1312025" cy="365125"/>
          </a:xfrm>
        </p:spPr>
        <p:txBody>
          <a:bodyPr/>
          <a:lstStyle/>
          <a:p>
            <a:fld id="{5075537C-CA84-1446-933C-8E9D027F9201}" type="slidenum">
              <a:rPr lang="en-US" sz="1200" smtClean="0"/>
              <a:t>6</a:t>
            </a:fld>
            <a:endParaRPr lang="en-US" sz="120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0336"/>
            <a:ext cx="10104817" cy="483781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84673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973586" y="6319350"/>
            <a:ext cx="1312025" cy="365125"/>
          </a:xfrm>
        </p:spPr>
        <p:txBody>
          <a:bodyPr/>
          <a:lstStyle/>
          <a:p>
            <a:fld id="{5075537C-CA84-1446-933C-8E9D027F9201}" type="slidenum">
              <a:rPr lang="en-US" sz="1200" smtClean="0"/>
              <a:t>7</a:t>
            </a:fld>
            <a:endParaRPr lang="en-US" sz="12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88800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067759" y="6339423"/>
            <a:ext cx="1312025" cy="365125"/>
          </a:xfrm>
        </p:spPr>
        <p:txBody>
          <a:bodyPr/>
          <a:lstStyle/>
          <a:p>
            <a:fld id="{5075537C-CA84-1446-933C-8E9D027F9201}" type="slidenum">
              <a:rPr lang="en-US" sz="1200"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2"/>
              </a:rPr>
              <a:t>https://github.com/CristianAC95/-Ciencia-de-datos-aplicada-Capstone/blob/main/jupyter-labs-spacex-data-collection-api.ipynb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18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125986" y="6343718"/>
            <a:ext cx="1312025" cy="365125"/>
          </a:xfrm>
        </p:spPr>
        <p:txBody>
          <a:bodyPr/>
          <a:lstStyle/>
          <a:p>
            <a:fld id="{5075537C-CA84-1446-933C-8E9D027F9201}" type="slidenum">
              <a:rPr lang="en-US" sz="1200" smtClean="0"/>
              <a:t>9</a:t>
            </a:fld>
            <a:endParaRPr lang="en-US" sz="120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63525" y="1792288"/>
            <a:ext cx="3932238" cy="4375150"/>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gn="just">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https://github.com/CristianAC95/-Ciencia-de-datos-aplicada-Capstone/blob/main/jupyter-labs-webscraping.ipynb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B5F34DB0-AA5B-4A1F-AB7D-FD6921AB189F}"/>
              </a:ext>
            </a:extLst>
          </p:cNvPr>
          <p:cNvPicPr>
            <a:picLocks noChangeAspect="1"/>
          </p:cNvPicPr>
          <p:nvPr/>
        </p:nvPicPr>
        <p:blipFill>
          <a:blip r:embed="rId4"/>
          <a:stretch>
            <a:fillRect/>
          </a:stretch>
        </p:blipFill>
        <p:spPr>
          <a:xfrm>
            <a:off x="5465135" y="1792287"/>
            <a:ext cx="6276615" cy="4375151"/>
          </a:xfrm>
          <a:prstGeom prst="rect">
            <a:avLst/>
          </a:prstGeom>
          <a:ln w="38100" cap="sq">
            <a:solidFill>
              <a:srgbClr val="1C7DD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407</TotalTime>
  <Words>1800</Words>
  <Application>Microsoft Office PowerPoint</Application>
  <PresentationFormat>Panorámica</PresentationFormat>
  <Paragraphs>213</Paragraphs>
  <Slides>46</Slides>
  <Notes>5</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Custom Design</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Cristian Ayala</dc:creator>
  <cp:lastModifiedBy>Cristián Ayala Contreras</cp:lastModifiedBy>
  <cp:revision>216</cp:revision>
  <dcterms:created xsi:type="dcterms:W3CDTF">2021-04-29T18:58:34Z</dcterms:created>
  <dcterms:modified xsi:type="dcterms:W3CDTF">2025-01-22T22:43:55Z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